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bmp" ContentType="image/bmp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3" r:id="rId29"/>
    <p:sldId id="350" r:id="rId30"/>
    <p:sldId id="352" r:id="rId31"/>
    <p:sldId id="353" r:id="rId32"/>
    <p:sldId id="356" r:id="rId33"/>
    <p:sldId id="357" r:id="rId34"/>
    <p:sldId id="349" r:id="rId35"/>
    <p:sldId id="325" r:id="rId36"/>
    <p:sldId id="326" r:id="rId37"/>
    <p:sldId id="358" r:id="rId38"/>
    <p:sldId id="359" r:id="rId39"/>
    <p:sldId id="360" r:id="rId40"/>
    <p:sldId id="362" r:id="rId41"/>
    <p:sldId id="36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33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3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46B80-DFEA-4D3C-B88A-C1408A5E9312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105F5-C09D-44EF-8104-7885023335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7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7338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9827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9301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35100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0393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2311BF-BC3D-408C-B455-CF03458CE489}" type="datetimeFigureOut">
              <a:rPr lang="en-US" smtClean="0"/>
              <a:pPr/>
              <a:t>3/7/2011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178E126-1E58-4DA6-A3C6-787619A504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bmp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315200" cy="2743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ENERGY 160/260</a:t>
            </a:r>
          </a:p>
          <a:p>
            <a:r>
              <a:rPr lang="en-US" sz="2800" b="1" dirty="0" smtClean="0"/>
              <a:t>Modeling Uncertainty in the Earth Sciences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smtClean="0"/>
              <a:t>Value of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209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35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909645"/>
              </p:ext>
            </p:extLst>
          </p:nvPr>
        </p:nvGraphicFramePr>
        <p:xfrm>
          <a:off x="1247652" y="4572000"/>
          <a:ext cx="6240187" cy="379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Equation" r:id="rId3" imgW="3441600" imgH="203040" progId="Equation.DSMT4">
                  <p:embed/>
                </p:oleObj>
              </mc:Choice>
              <mc:Fallback>
                <p:oleObj name="Equation" r:id="rId3" imgW="3441600" imgH="203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652" y="4572000"/>
                        <a:ext cx="6240187" cy="3798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374576"/>
              </p:ext>
            </p:extLst>
          </p:nvPr>
        </p:nvGraphicFramePr>
        <p:xfrm>
          <a:off x="288925" y="2514600"/>
          <a:ext cx="8566150" cy="653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Equation" r:id="rId5" imgW="5359320" imgH="406080" progId="Equation.DSMT4">
                  <p:embed/>
                </p:oleObj>
              </mc:Choice>
              <mc:Fallback>
                <p:oleObj name="Equation" r:id="rId5" imgW="5359320" imgH="4060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2514600"/>
                        <a:ext cx="8566150" cy="6537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838200" y="1676400"/>
            <a:ext cx="6653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Calculating information content from data reliability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838200" y="3805535"/>
            <a:ext cx="5701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Because (summing over all possibilities of A)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with data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04800" y="1143000"/>
            <a:ext cx="6934200" cy="5486400"/>
            <a:chOff x="1143000" y="762000"/>
            <a:chExt cx="6934200" cy="54864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5833" t="37778" r="16250" b="8889"/>
            <a:stretch>
              <a:fillRect/>
            </a:stretch>
          </p:blipFill>
          <p:spPr bwMode="auto">
            <a:xfrm>
              <a:off x="1143000" y="762000"/>
              <a:ext cx="6934200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3048000" y="4191000"/>
              <a:ext cx="309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21611" y="3077285"/>
              <a:ext cx="426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05200" y="5008116"/>
              <a:ext cx="426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34050" y="2843213"/>
              <a:ext cx="317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7863" y="4752975"/>
              <a:ext cx="317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67400" y="2286000"/>
              <a:ext cx="1008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A=a1|b1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67400" y="3048000"/>
              <a:ext cx="1008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A=a2|b1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67400" y="4191000"/>
              <a:ext cx="1008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A=a1|b2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67400" y="4953000"/>
              <a:ext cx="1008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A=a2|b2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34200" y="25146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34200" y="4355068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34200" y="32004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34200" y="5117068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25186" y="1376363"/>
              <a:ext cx="317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81375" y="804863"/>
              <a:ext cx="4122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29000" y="1571625"/>
              <a:ext cx="4122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63423" y="9906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63423" y="16764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1219200"/>
              <a:ext cx="9204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P(A=a1)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1981200"/>
              <a:ext cx="6944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2514600" y="3352800"/>
            <a:ext cx="685800" cy="990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14600" y="5257800"/>
            <a:ext cx="685800" cy="990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16200000">
            <a:off x="5181600" y="2362200"/>
            <a:ext cx="685800" cy="990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6200000">
            <a:off x="5181600" y="3048000"/>
            <a:ext cx="685800" cy="990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6200000">
            <a:off x="5181600" y="4267200"/>
            <a:ext cx="685800" cy="990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6200000">
            <a:off x="5181600" y="4953000"/>
            <a:ext cx="685800" cy="990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273" name="Object 1"/>
          <p:cNvGraphicFramePr>
            <a:graphicFrameLocks noChangeAspect="1"/>
          </p:cNvGraphicFramePr>
          <p:nvPr/>
        </p:nvGraphicFramePr>
        <p:xfrm>
          <a:off x="4724400" y="1295400"/>
          <a:ext cx="4191000" cy="754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5" name="Equation" r:id="rId4" imgW="2273300" imgH="406400" progId="Equation.DSMT4">
                  <p:embed/>
                </p:oleObj>
              </mc:Choice>
              <mc:Fallback>
                <p:oleObj name="Equation" r:id="rId4" imgW="2273300" imgH="4064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295400"/>
                        <a:ext cx="4191000" cy="7541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rot="16200000" flipH="1">
            <a:off x="4648200" y="2057400"/>
            <a:ext cx="762000" cy="30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304800" y="6343650"/>
          <a:ext cx="43021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6" name="Equation" r:id="rId6" imgW="2057400" imgH="203200" progId="Equation.DSMT4">
                  <p:embed/>
                </p:oleObj>
              </mc:Choice>
              <mc:Fallback>
                <p:oleObj name="Equation" r:id="rId6" imgW="2057400" imgH="203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343650"/>
                        <a:ext cx="4302125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 flipV="1">
            <a:off x="1676400" y="5943600"/>
            <a:ext cx="83820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decision problem</a:t>
            </a:r>
            <a:endParaRPr 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25833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06" y="1645444"/>
            <a:ext cx="3227812" cy="364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410200" y="3321844"/>
            <a:ext cx="48520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905000" y="5869987"/>
            <a:ext cx="5873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Cleancost</a:t>
            </a:r>
            <a:r>
              <a:rPr lang="en-US" sz="2000" dirty="0" smtClean="0"/>
              <a:t> = 10; Penalty = 7.5, P(A=a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)=0.6; P(A=a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)=0.4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with the option to collect data</a:t>
            </a: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9200"/>
            <a:ext cx="6005511" cy="5466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8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Perfect information</a:t>
            </a:r>
            <a:endParaRPr 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4938713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813175"/>
            <a:ext cx="4932363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75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371600"/>
            <a:ext cx="5613595" cy="510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033" y="1905000"/>
            <a:ext cx="2709191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5839394" y="3321844"/>
            <a:ext cx="48520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0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Imperfect data</a:t>
            </a:r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4938713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989820"/>
            <a:ext cx="4932363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>
            <a:off x="4343400" y="37338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2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5491344" y="3679825"/>
            <a:ext cx="48520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6" y="1492250"/>
            <a:ext cx="5132568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590" y="1859756"/>
            <a:ext cx="2805113" cy="364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4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 value of information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Previously: the uncertain event was a simple binary or categorical variable</a:t>
            </a:r>
          </a:p>
          <a:p>
            <a:endParaRPr lang="en-US" dirty="0"/>
          </a:p>
          <a:p>
            <a:r>
              <a:rPr lang="en-US" dirty="0" smtClean="0"/>
              <a:t>What if the “uncertain event” is the “uncertain Earth model”</a:t>
            </a:r>
          </a:p>
          <a:p>
            <a:endParaRPr lang="en-US" dirty="0"/>
          </a:p>
          <a:p>
            <a:r>
              <a:rPr lang="en-US" dirty="0" smtClean="0"/>
              <a:t>What if the data is complex such as geophysical data</a:t>
            </a:r>
          </a:p>
        </p:txBody>
      </p:sp>
    </p:spTree>
    <p:extLst>
      <p:ext uri="{BB962C8B-B14F-4D97-AF65-F5344CB8AC3E}">
        <p14:creationId xmlns:p14="http://schemas.microsoft.com/office/powerpoint/2010/main" val="50369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components </a:t>
            </a:r>
            <a:br>
              <a:rPr lang="en-US" dirty="0" smtClean="0"/>
            </a:br>
            <a:r>
              <a:rPr lang="en-US" dirty="0" smtClean="0"/>
              <a:t>in modeling spatial uncertainty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974013" cy="46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96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our case study from lecture 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447800"/>
            <a:ext cx="527237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66800" y="5105400"/>
            <a:ext cx="7679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Decision to be made: </a:t>
            </a:r>
          </a:p>
          <a:p>
            <a:r>
              <a:rPr lang="en-US" sz="2400" b="1" dirty="0" smtClean="0"/>
              <a:t>	move certain farms (or not) to protect groundwater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study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86000" y="1752600"/>
            <a:ext cx="4267200" cy="3886200"/>
          </a:xfrm>
          <a:prstGeom prst="rect">
            <a:avLst/>
          </a:prstGeom>
          <a:solidFill>
            <a:srgbClr val="0066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454339" y="3498661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Coast-line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57600" y="1371600"/>
            <a:ext cx="140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Farming area</a:t>
            </a:r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2298583" y="1753299"/>
            <a:ext cx="1848375" cy="3884103"/>
          </a:xfrm>
          <a:custGeom>
            <a:avLst/>
            <a:gdLst>
              <a:gd name="connsiteX0" fmla="*/ 0 w 1848375"/>
              <a:gd name="connsiteY0" fmla="*/ 0 h 3884103"/>
              <a:gd name="connsiteX1" fmla="*/ 369116 w 1848375"/>
              <a:gd name="connsiteY1" fmla="*/ 511729 h 3884103"/>
              <a:gd name="connsiteX2" fmla="*/ 1098958 w 1848375"/>
              <a:gd name="connsiteY2" fmla="*/ 1023457 h 3884103"/>
              <a:gd name="connsiteX3" fmla="*/ 612397 w 1848375"/>
              <a:gd name="connsiteY3" fmla="*/ 1526796 h 3884103"/>
              <a:gd name="connsiteX4" fmla="*/ 302004 w 1848375"/>
              <a:gd name="connsiteY4" fmla="*/ 2004969 h 3884103"/>
              <a:gd name="connsiteX5" fmla="*/ 1728133 w 1848375"/>
              <a:gd name="connsiteY5" fmla="*/ 2885813 h 3884103"/>
              <a:gd name="connsiteX6" fmla="*/ 1023457 w 1848375"/>
              <a:gd name="connsiteY6" fmla="*/ 3498209 h 3884103"/>
              <a:gd name="connsiteX7" fmla="*/ 0 w 1848375"/>
              <a:gd name="connsiteY7" fmla="*/ 3884103 h 38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8375" h="3884103">
                <a:moveTo>
                  <a:pt x="0" y="0"/>
                </a:moveTo>
                <a:cubicBezTo>
                  <a:pt x="92978" y="170576"/>
                  <a:pt x="185956" y="341153"/>
                  <a:pt x="369116" y="511729"/>
                </a:cubicBezTo>
                <a:cubicBezTo>
                  <a:pt x="552276" y="682305"/>
                  <a:pt x="1058411" y="854279"/>
                  <a:pt x="1098958" y="1023457"/>
                </a:cubicBezTo>
                <a:cubicBezTo>
                  <a:pt x="1139505" y="1192635"/>
                  <a:pt x="745223" y="1363211"/>
                  <a:pt x="612397" y="1526796"/>
                </a:cubicBezTo>
                <a:cubicBezTo>
                  <a:pt x="479571" y="1690381"/>
                  <a:pt x="116048" y="1778466"/>
                  <a:pt x="302004" y="2004969"/>
                </a:cubicBezTo>
                <a:cubicBezTo>
                  <a:pt x="487960" y="2231472"/>
                  <a:pt x="1607891" y="2636940"/>
                  <a:pt x="1728133" y="2885813"/>
                </a:cubicBezTo>
                <a:cubicBezTo>
                  <a:pt x="1848375" y="3134686"/>
                  <a:pt x="1311479" y="3331827"/>
                  <a:pt x="1023457" y="3498209"/>
                </a:cubicBezTo>
                <a:cubicBezTo>
                  <a:pt x="735435" y="3664591"/>
                  <a:pt x="367717" y="3774347"/>
                  <a:pt x="0" y="3884103"/>
                </a:cubicBezTo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2743200" y="4419600"/>
            <a:ext cx="1524000" cy="3810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2743200" y="2743200"/>
            <a:ext cx="1524000" cy="3810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600200" y="5791200"/>
            <a:ext cx="561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Intrusion of sea-water due to excessive use </a:t>
            </a:r>
          </a:p>
          <a:p>
            <a:pPr algn="ctr"/>
            <a:r>
              <a:rPr lang="en-US" sz="2400" dirty="0" smtClean="0"/>
              <a:t>of groundwater for farming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4953000" y="2362200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38800" y="4114800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67400" y="2819400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67200" y="3352800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29200" y="4724400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105400" y="1197530"/>
            <a:ext cx="1144398" cy="1088470"/>
          </a:xfrm>
          <a:custGeom>
            <a:avLst/>
            <a:gdLst>
              <a:gd name="connsiteX0" fmla="*/ 0 w 1182848"/>
              <a:gd name="connsiteY0" fmla="*/ 1170263 h 1170263"/>
              <a:gd name="connsiteX1" fmla="*/ 411061 w 1182848"/>
              <a:gd name="connsiteY1" fmla="*/ 188752 h 1170263"/>
              <a:gd name="connsiteX2" fmla="*/ 1182848 w 1182848"/>
              <a:gd name="connsiteY2" fmla="*/ 37750 h 1170263"/>
              <a:gd name="connsiteX0" fmla="*/ 0 w 1182848"/>
              <a:gd name="connsiteY0" fmla="*/ 1151388 h 1151388"/>
              <a:gd name="connsiteX1" fmla="*/ 419450 w 1182848"/>
              <a:gd name="connsiteY1" fmla="*/ 326471 h 1151388"/>
              <a:gd name="connsiteX2" fmla="*/ 1182848 w 1182848"/>
              <a:gd name="connsiteY2" fmla="*/ 18875 h 1151388"/>
              <a:gd name="connsiteX0" fmla="*/ 0 w 1144398"/>
              <a:gd name="connsiteY0" fmla="*/ 1088470 h 1088470"/>
              <a:gd name="connsiteX1" fmla="*/ 381000 w 1144398"/>
              <a:gd name="connsiteY1" fmla="*/ 326471 h 1088470"/>
              <a:gd name="connsiteX2" fmla="*/ 1144398 w 1144398"/>
              <a:gd name="connsiteY2" fmla="*/ 18875 h 108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4398" h="1088470">
                <a:moveTo>
                  <a:pt x="0" y="1088470"/>
                </a:moveTo>
                <a:cubicBezTo>
                  <a:pt x="106960" y="692090"/>
                  <a:pt x="190267" y="504737"/>
                  <a:pt x="381000" y="326471"/>
                </a:cubicBezTo>
                <a:cubicBezTo>
                  <a:pt x="571733" y="148205"/>
                  <a:pt x="857075" y="0"/>
                  <a:pt x="1144398" y="18875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32882" y="1066800"/>
            <a:ext cx="291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Wells to extract groundwater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924800" cy="4572000"/>
          </a:xfrm>
        </p:spPr>
        <p:txBody>
          <a:bodyPr/>
          <a:lstStyle/>
          <a:p>
            <a:r>
              <a:rPr lang="en-US" dirty="0" smtClean="0"/>
              <a:t>Intrusion of sea-water due to excessive farming</a:t>
            </a:r>
          </a:p>
          <a:p>
            <a:endParaRPr lang="en-US" dirty="0" smtClean="0"/>
          </a:p>
          <a:p>
            <a:r>
              <a:rPr lang="en-US" dirty="0" smtClean="0"/>
              <a:t>Intrusion is not “uniform”, areas which have subsurface fluvial channels have more intrusion</a:t>
            </a:r>
          </a:p>
          <a:p>
            <a:endParaRPr lang="en-US" dirty="0" smtClean="0"/>
          </a:p>
          <a:p>
            <a:r>
              <a:rPr lang="en-US" dirty="0" smtClean="0"/>
              <a:t>We don’t know exactly where channels are: uncertainty</a:t>
            </a:r>
          </a:p>
          <a:p>
            <a:endParaRPr lang="en-US" dirty="0" smtClean="0"/>
          </a:p>
          <a:p>
            <a:r>
              <a:rPr lang="en-US" dirty="0" smtClean="0"/>
              <a:t>We don’t know what the best action to take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4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Drill wells and inject water to replenish the groundwater table and drive out the salt water</a:t>
            </a:r>
          </a:p>
          <a:p>
            <a:endParaRPr lang="en-US" dirty="0" smtClean="0"/>
          </a:p>
          <a:p>
            <a:r>
              <a:rPr lang="en-US" dirty="0" smtClean="0"/>
              <a:t>Propose three location for such recharge = three different actions + no recharge</a:t>
            </a:r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886200"/>
            <a:ext cx="2767012" cy="252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7"/>
          <p:cNvSpPr/>
          <p:nvPr/>
        </p:nvSpPr>
        <p:spPr>
          <a:xfrm>
            <a:off x="2819400" y="4267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19400" y="5029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9400" y="5867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71800" y="41148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1800" y="48884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1800" y="58790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3238" y="4648200"/>
            <a:ext cx="3356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which is the best location </a:t>
            </a:r>
          </a:p>
          <a:p>
            <a:pPr algn="ctr"/>
            <a:r>
              <a:rPr lang="en-US" sz="2000" dirty="0" smtClean="0"/>
              <a:t>if we can only afford one well?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78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429000" y="1981200"/>
            <a:ext cx="23622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Spatial</a:t>
            </a:r>
          </a:p>
          <a:p>
            <a:pPr algn="ctr"/>
            <a:r>
              <a:rPr lang="en-US" sz="2800" dirty="0" smtClean="0"/>
              <a:t>Stochastic 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457200" y="2286000"/>
            <a:ext cx="167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4191000" y="990600"/>
            <a:ext cx="81304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Seed 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86000" y="1676400"/>
            <a:ext cx="81304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Seed 2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286000" y="25908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2"/>
            <a:endCxn id="25" idx="0"/>
          </p:cNvCxnSpPr>
          <p:nvPr/>
        </p:nvCxnSpPr>
        <p:spPr>
          <a:xfrm rot="16200000" flipH="1">
            <a:off x="4293177" y="1664277"/>
            <a:ext cx="621268" cy="125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 rot="16200000" flipH="1">
            <a:off x="2395403" y="2342851"/>
            <a:ext cx="605502" cy="112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934200" y="1371600"/>
            <a:ext cx="1295400" cy="12192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315200" y="1828800"/>
            <a:ext cx="1295400" cy="12192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20000" y="2438400"/>
            <a:ext cx="1295400" cy="12192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943600" y="25146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162800" y="838200"/>
            <a:ext cx="14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Earth Models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581400" y="3429000"/>
            <a:ext cx="206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(spatial uncertainty)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36556" y="1828800"/>
            <a:ext cx="194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uncertainty)</a:t>
            </a:r>
            <a:endParaRPr lang="en-US" dirty="0"/>
          </a:p>
        </p:txBody>
      </p:sp>
      <p:grpSp>
        <p:nvGrpSpPr>
          <p:cNvPr id="39" name="Group 27"/>
          <p:cNvGrpSpPr/>
          <p:nvPr/>
        </p:nvGrpSpPr>
        <p:grpSpPr>
          <a:xfrm>
            <a:off x="1295400" y="3124200"/>
            <a:ext cx="3319777" cy="2895600"/>
            <a:chOff x="1295400" y="3505200"/>
            <a:chExt cx="3319777" cy="2895600"/>
          </a:xfrm>
        </p:grpSpPr>
        <p:sp>
          <p:nvSpPr>
            <p:cNvPr id="40" name="Rectangle 39"/>
            <p:cNvSpPr/>
            <p:nvPr/>
          </p:nvSpPr>
          <p:spPr>
            <a:xfrm>
              <a:off x="1600200" y="5029200"/>
              <a:ext cx="2590800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Data</a:t>
              </a:r>
            </a:p>
            <a:p>
              <a:pPr algn="ctr"/>
              <a:r>
                <a:rPr lang="en-US" sz="2000" dirty="0" smtClean="0"/>
                <a:t>(samples, well, geophysics…)</a:t>
              </a:r>
              <a:endParaRPr lang="en-US" sz="2000" dirty="0"/>
            </a:p>
          </p:txBody>
        </p:sp>
        <p:cxnSp>
          <p:nvCxnSpPr>
            <p:cNvPr id="41" name="Shape 40"/>
            <p:cNvCxnSpPr>
              <a:stCxn id="40" idx="1"/>
              <a:endCxn id="26" idx="2"/>
            </p:cNvCxnSpPr>
            <p:nvPr/>
          </p:nvCxnSpPr>
          <p:spPr>
            <a:xfrm rot="10800000">
              <a:off x="1295400" y="3505200"/>
              <a:ext cx="304800" cy="2209800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hape 41"/>
            <p:cNvCxnSpPr>
              <a:stCxn id="40" idx="3"/>
              <a:endCxn id="37" idx="2"/>
            </p:cNvCxnSpPr>
            <p:nvPr/>
          </p:nvCxnSpPr>
          <p:spPr>
            <a:xfrm flipV="1">
              <a:off x="4191000" y="4179332"/>
              <a:ext cx="424177" cy="1535668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83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429000" y="1981200"/>
            <a:ext cx="23622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Spatial</a:t>
            </a:r>
          </a:p>
          <a:p>
            <a:pPr algn="ctr"/>
            <a:r>
              <a:rPr lang="en-US" sz="2800" dirty="0" smtClean="0"/>
              <a:t>Stochastic 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457200" y="2286000"/>
            <a:ext cx="167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4191000" y="990600"/>
            <a:ext cx="81304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Seed 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86000" y="1676400"/>
            <a:ext cx="81304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Seed 2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286000" y="25908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2"/>
            <a:endCxn id="25" idx="0"/>
          </p:cNvCxnSpPr>
          <p:nvPr/>
        </p:nvCxnSpPr>
        <p:spPr>
          <a:xfrm rot="16200000" flipH="1">
            <a:off x="4293177" y="1664277"/>
            <a:ext cx="621268" cy="125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 rot="16200000" flipH="1">
            <a:off x="2395403" y="2342851"/>
            <a:ext cx="605502" cy="112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934200" y="1371600"/>
            <a:ext cx="1295400" cy="12192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315200" y="1828800"/>
            <a:ext cx="1295400" cy="12192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20000" y="2438400"/>
            <a:ext cx="1295400" cy="12192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943600" y="25146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162800" y="838200"/>
            <a:ext cx="14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Earth Models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581400" y="3429000"/>
            <a:ext cx="206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(spatial uncertainty)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36556" y="1828800"/>
            <a:ext cx="194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uncertainty)</a:t>
            </a:r>
            <a:endParaRPr lang="en-US" dirty="0"/>
          </a:p>
        </p:txBody>
      </p:sp>
      <p:grpSp>
        <p:nvGrpSpPr>
          <p:cNvPr id="3" name="Group 27"/>
          <p:cNvGrpSpPr/>
          <p:nvPr/>
        </p:nvGrpSpPr>
        <p:grpSpPr>
          <a:xfrm>
            <a:off x="1295400" y="3124200"/>
            <a:ext cx="3319777" cy="2895600"/>
            <a:chOff x="1295400" y="3505200"/>
            <a:chExt cx="3319777" cy="2895600"/>
          </a:xfrm>
        </p:grpSpPr>
        <p:sp>
          <p:nvSpPr>
            <p:cNvPr id="40" name="Rectangle 39"/>
            <p:cNvSpPr/>
            <p:nvPr/>
          </p:nvSpPr>
          <p:spPr>
            <a:xfrm>
              <a:off x="1600200" y="5029200"/>
              <a:ext cx="2590800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Data</a:t>
              </a:r>
            </a:p>
            <a:p>
              <a:pPr algn="ctr"/>
              <a:r>
                <a:rPr lang="en-US" sz="2000" dirty="0" smtClean="0"/>
                <a:t>(samples, well, geophysics…)</a:t>
              </a:r>
              <a:endParaRPr lang="en-US" sz="2000" dirty="0"/>
            </a:p>
          </p:txBody>
        </p:sp>
        <p:cxnSp>
          <p:nvCxnSpPr>
            <p:cNvPr id="41" name="Shape 40"/>
            <p:cNvCxnSpPr>
              <a:stCxn id="40" idx="1"/>
              <a:endCxn id="26" idx="2"/>
            </p:cNvCxnSpPr>
            <p:nvPr/>
          </p:nvCxnSpPr>
          <p:spPr>
            <a:xfrm rot="10800000">
              <a:off x="1295400" y="3505200"/>
              <a:ext cx="304800" cy="2209800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hape 41"/>
            <p:cNvCxnSpPr>
              <a:stCxn id="40" idx="3"/>
              <a:endCxn id="37" idx="2"/>
            </p:cNvCxnSpPr>
            <p:nvPr/>
          </p:nvCxnSpPr>
          <p:spPr>
            <a:xfrm flipV="1">
              <a:off x="4191000" y="4179332"/>
              <a:ext cx="424177" cy="1535668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1552575" y="3214688"/>
          <a:ext cx="31432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8" name="Equation" r:id="rId3" imgW="139680" imgH="164880" progId="Equation.DSMT4">
                  <p:embed/>
                </p:oleObj>
              </mc:Choice>
              <mc:Fallback>
                <p:oleObj name="Equation" r:id="rId3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3214688"/>
                        <a:ext cx="314325" cy="373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4675188" y="3810000"/>
          <a:ext cx="4316412" cy="11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9" name="Equation" r:id="rId5" imgW="2400120" imgH="647640" progId="Equation.DSMT4">
                  <p:embed/>
                </p:oleObj>
              </mc:Choice>
              <mc:Fallback>
                <p:oleObj name="Equation" r:id="rId5" imgW="240012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188" y="3810000"/>
                        <a:ext cx="4316412" cy="1168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107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Formalization of VOI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Consider a case with one uncertain input parameter and with two possible choices for it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example, you have two training images each with a certain prior probability and you generate Earth models with TI</a:t>
            </a:r>
            <a:r>
              <a:rPr lang="en-US" baseline="-25000" dirty="0" smtClean="0"/>
              <a:t>1</a:t>
            </a:r>
            <a:r>
              <a:rPr lang="en-US" dirty="0" smtClean="0"/>
              <a:t> and Earth models with TI</a:t>
            </a:r>
            <a:r>
              <a:rPr lang="en-US" baseline="-25000" dirty="0" smtClean="0"/>
              <a:t>2</a:t>
            </a:r>
          </a:p>
          <a:p>
            <a:pPr lvl="1"/>
            <a:endParaRPr lang="en-US" dirty="0"/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2895599" y="2590800"/>
          <a:ext cx="18231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Equation" r:id="rId3" imgW="685800" imgH="228600" progId="Equation.DSMT4">
                  <p:embed/>
                </p:oleObj>
              </mc:Choice>
              <mc:Fallback>
                <p:oleObj name="Equation" r:id="rId3" imgW="685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599" y="2590800"/>
                        <a:ext cx="182317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61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Formalizing the decision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Decisions are based on alternatives defined by taking different actions a (drill at A or drill at B or…)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Response functions </a:t>
            </a:r>
            <a:r>
              <a:rPr lang="en-US" i="1" dirty="0" err="1" smtClean="0"/>
              <a:t>g</a:t>
            </a:r>
            <a:r>
              <a:rPr lang="en-US" i="1" baseline="-25000" dirty="0" err="1" smtClean="0"/>
              <a:t>a</a:t>
            </a:r>
            <a:r>
              <a:rPr lang="en-US" dirty="0" smtClean="0"/>
              <a:t> are used to predict the outcome of these actions (e.g. flow simulation) on Earth models</a:t>
            </a:r>
            <a:endParaRPr lang="en-US" dirty="0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3352800" y="2590800"/>
          <a:ext cx="16541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8" name="Equation" r:id="rId3" imgW="622080" imgH="164880" progId="Equation.DSMT4">
                  <p:embed/>
                </p:oleObj>
              </mc:Choice>
              <mc:Fallback>
                <p:oleObj name="Equation" r:id="rId3" imgW="6220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590800"/>
                        <a:ext cx="1654175" cy="43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2286000" y="4876800"/>
          <a:ext cx="44894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9" name="Equation" r:id="rId5" imgW="1688760" imgH="266400" progId="Equation.DSMT4">
                  <p:embed/>
                </p:oleObj>
              </mc:Choice>
              <mc:Fallback>
                <p:oleObj name="Equation" r:id="rId5" imgW="16887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876800"/>
                        <a:ext cx="448945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437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the decision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Comparing alternatives is based on value: what is the value of the predicted action (what is the value of drilling at location A,B etc…)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Since Earth models are uncertain, value is uncertain, we take the expected value to make a decision</a:t>
            </a:r>
          </a:p>
        </p:txBody>
      </p:sp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2895600" y="2819400"/>
          <a:ext cx="3409950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8" name="Equation" r:id="rId3" imgW="1282680" imgH="876240" progId="Equation.DSMT4">
                  <p:embed/>
                </p:oleObj>
              </mc:Choice>
              <mc:Fallback>
                <p:oleObj name="Equation" r:id="rId3" imgW="1282680" imgH="876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819400"/>
                        <a:ext cx="3409950" cy="233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0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Formalizing the decision problem</a:t>
            </a:r>
          </a:p>
        </p:txBody>
      </p:sp>
      <p:graphicFrame>
        <p:nvGraphicFramePr>
          <p:cNvPr id="696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589871"/>
              </p:ext>
            </p:extLst>
          </p:nvPr>
        </p:nvGraphicFramePr>
        <p:xfrm>
          <a:off x="1524000" y="4343400"/>
          <a:ext cx="6416374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Equation" r:id="rId3" imgW="2349360" imgH="419040" progId="Equation.DSMT4">
                  <p:embed/>
                </p:oleObj>
              </mc:Choice>
              <mc:Fallback>
                <p:oleObj name="Equation" r:id="rId3" imgW="2349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343400"/>
                        <a:ext cx="6416374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092339"/>
              </p:ext>
            </p:extLst>
          </p:nvPr>
        </p:nvGraphicFramePr>
        <p:xfrm>
          <a:off x="4724400" y="2286000"/>
          <a:ext cx="299878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Equation" r:id="rId5" imgW="1473120" imgH="393480" progId="Equation.DSMT4">
                  <p:embed/>
                </p:oleObj>
              </mc:Choice>
              <mc:Fallback>
                <p:oleObj name="Equation" r:id="rId5" imgW="14731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286000"/>
                        <a:ext cx="2998787" cy="8016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370801"/>
              </p:ext>
            </p:extLst>
          </p:nvPr>
        </p:nvGraphicFramePr>
        <p:xfrm>
          <a:off x="1066800" y="2286000"/>
          <a:ext cx="30003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Equation" r:id="rId7" imgW="1473120" imgH="393480" progId="Equation.DSMT4">
                  <p:embed/>
                </p:oleObj>
              </mc:Choice>
              <mc:Fallback>
                <p:oleObj name="Equation" r:id="rId7" imgW="14731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0"/>
                        <a:ext cx="3000375" cy="8032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96419" y="1600200"/>
            <a:ext cx="482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which one has the maximum value ?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3581400"/>
            <a:ext cx="525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mathematically we write this as follows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041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modeling uncertainty</a:t>
            </a:r>
            <a:endParaRPr lang="en-US" dirty="0"/>
          </a:p>
        </p:txBody>
      </p:sp>
      <p:pic>
        <p:nvPicPr>
          <p:cNvPr id="3" name="Picture 12"/>
          <p:cNvPicPr>
            <a:picLocks noChangeAspect="1" noChangeArrowheads="1"/>
          </p:cNvPicPr>
          <p:nvPr/>
        </p:nvPicPr>
        <p:blipFill>
          <a:blip r:embed="rId2" cstate="print"/>
          <a:srcRect l="61971" t="27756" r="11922" b="37500"/>
          <a:stretch>
            <a:fillRect/>
          </a:stretch>
        </p:blipFill>
        <p:spPr bwMode="auto">
          <a:xfrm>
            <a:off x="6815137" y="1581151"/>
            <a:ext cx="1436688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/>
          <a:srcRect l="61971" t="27756" r="11922" b="37500"/>
          <a:stretch>
            <a:fillRect/>
          </a:stretch>
        </p:blipFill>
        <p:spPr bwMode="auto">
          <a:xfrm>
            <a:off x="838200" y="1576389"/>
            <a:ext cx="143192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2" cstate="print"/>
          <a:srcRect l="61971" t="27756" r="11922" b="37500"/>
          <a:stretch>
            <a:fillRect/>
          </a:stretch>
        </p:blipFill>
        <p:spPr bwMode="auto">
          <a:xfrm>
            <a:off x="3830637" y="1576389"/>
            <a:ext cx="1436688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4117975" y="1657351"/>
            <a:ext cx="1257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- 45º </a:t>
            </a: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7391400" y="168275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0º 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130300" y="1682751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  45º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147762" y="2586039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- 45</a:t>
            </a:r>
            <a:r>
              <a:rPr lang="en-US" sz="2000" b="1" dirty="0">
                <a:solidFill>
                  <a:schemeClr val="bg1"/>
                </a:solidFill>
                <a:cs typeface="Arial" charset="0"/>
              </a:rPr>
              <a:t>º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1414462" y="2135189"/>
            <a:ext cx="576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0º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7246937" y="2593976"/>
            <a:ext cx="55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45º</a:t>
            </a: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7264400" y="2132014"/>
            <a:ext cx="55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45º</a:t>
            </a: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4379912" y="25908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0º </a:t>
            </a: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4117975" y="2174876"/>
            <a:ext cx="1257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- 45º </a:t>
            </a:r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>
            <a:off x="1558925" y="3028951"/>
            <a:ext cx="0" cy="2889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Text Box 37"/>
          <p:cNvSpPr txBox="1">
            <a:spLocks noChangeArrowheads="1"/>
          </p:cNvSpPr>
          <p:nvPr/>
        </p:nvSpPr>
        <p:spPr bwMode="auto">
          <a:xfrm rot="16200000">
            <a:off x="-46037" y="2038351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Mixed</a:t>
            </a:r>
          </a:p>
        </p:txBody>
      </p:sp>
      <p:sp>
        <p:nvSpPr>
          <p:cNvPr id="17" name="Text Box 38"/>
          <p:cNvSpPr txBox="1">
            <a:spLocks noChangeArrowheads="1"/>
          </p:cNvSpPr>
          <p:nvPr/>
        </p:nvSpPr>
        <p:spPr bwMode="auto">
          <a:xfrm rot="16200000">
            <a:off x="2773363" y="2038351"/>
            <a:ext cx="1676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Northwest</a:t>
            </a:r>
          </a:p>
        </p:txBody>
      </p:sp>
      <p:sp>
        <p:nvSpPr>
          <p:cNvPr id="18" name="Text Box 39"/>
          <p:cNvSpPr txBox="1">
            <a:spLocks noChangeArrowheads="1"/>
          </p:cNvSpPr>
          <p:nvPr/>
        </p:nvSpPr>
        <p:spPr bwMode="auto">
          <a:xfrm rot="16200000">
            <a:off x="5668963" y="2036763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Southwest</a:t>
            </a:r>
          </a:p>
        </p:txBody>
      </p:sp>
      <p:sp>
        <p:nvSpPr>
          <p:cNvPr id="19" name="Line 50"/>
          <p:cNvSpPr>
            <a:spLocks noChangeShapeType="1"/>
          </p:cNvSpPr>
          <p:nvPr/>
        </p:nvSpPr>
        <p:spPr bwMode="auto">
          <a:xfrm>
            <a:off x="4583112" y="3025776"/>
            <a:ext cx="0" cy="1793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>
            <a:off x="1079500" y="5035550"/>
            <a:ext cx="69850" cy="6985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8"/>
          <p:cNvSpPr>
            <a:spLocks noChangeArrowheads="1"/>
          </p:cNvSpPr>
          <p:nvPr/>
        </p:nvSpPr>
        <p:spPr bwMode="auto">
          <a:xfrm>
            <a:off x="1225550" y="5187950"/>
            <a:ext cx="69850" cy="6985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9"/>
          <p:cNvSpPr>
            <a:spLocks noChangeArrowheads="1"/>
          </p:cNvSpPr>
          <p:nvPr/>
        </p:nvSpPr>
        <p:spPr bwMode="auto">
          <a:xfrm>
            <a:off x="1377950" y="5340350"/>
            <a:ext cx="69850" cy="6985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 l="60014" t="28001" r="12770" b="35384"/>
          <a:stretch>
            <a:fillRect/>
          </a:stretch>
        </p:blipFill>
        <p:spPr bwMode="auto">
          <a:xfrm>
            <a:off x="6224588" y="3435350"/>
            <a:ext cx="124460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9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 l="59830" t="28395" r="13029" b="35629"/>
          <a:stretch>
            <a:fillRect/>
          </a:stretch>
        </p:blipFill>
        <p:spPr bwMode="auto">
          <a:xfrm>
            <a:off x="3054350" y="3451225"/>
            <a:ext cx="131921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 l="60014" t="28149" r="12476" b="35728"/>
          <a:stretch>
            <a:fillRect/>
          </a:stretch>
        </p:blipFill>
        <p:spPr bwMode="auto">
          <a:xfrm>
            <a:off x="161925" y="3452813"/>
            <a:ext cx="131445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8"/>
          <p:cNvPicPr>
            <a:picLocks noChangeAspect="1" noChangeArrowheads="1"/>
          </p:cNvPicPr>
          <p:nvPr/>
        </p:nvPicPr>
        <p:blipFill>
          <a:blip r:embed="rId5" cstate="print">
            <a:lum bright="10000"/>
          </a:blip>
          <a:srcRect l="60579" t="29206" r="12808" b="35728"/>
          <a:stretch>
            <a:fillRect/>
          </a:stretch>
        </p:blipFill>
        <p:spPr bwMode="auto">
          <a:xfrm>
            <a:off x="404813" y="3706813"/>
            <a:ext cx="1271587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9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 l="60646" t="28831" r="13029" b="35629"/>
          <a:stretch>
            <a:fillRect/>
          </a:stretch>
        </p:blipFill>
        <p:spPr bwMode="auto">
          <a:xfrm>
            <a:off x="3381375" y="3683000"/>
            <a:ext cx="12795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4038600" y="5035550"/>
            <a:ext cx="69850" cy="6985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4184650" y="5187950"/>
            <a:ext cx="69850" cy="6985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4337050" y="5340350"/>
            <a:ext cx="69850" cy="6985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1" name="Picture 33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 l="60257" t="28909" r="13139" b="35384"/>
          <a:stretch>
            <a:fillRect/>
          </a:stretch>
        </p:blipFill>
        <p:spPr bwMode="auto">
          <a:xfrm>
            <a:off x="6596063" y="3683000"/>
            <a:ext cx="12160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27"/>
          <p:cNvSpPr>
            <a:spLocks noChangeArrowheads="1"/>
          </p:cNvSpPr>
          <p:nvPr/>
        </p:nvSpPr>
        <p:spPr bwMode="auto">
          <a:xfrm>
            <a:off x="7239000" y="5010150"/>
            <a:ext cx="69850" cy="6985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28"/>
          <p:cNvSpPr>
            <a:spLocks noChangeArrowheads="1"/>
          </p:cNvSpPr>
          <p:nvPr/>
        </p:nvSpPr>
        <p:spPr bwMode="auto">
          <a:xfrm>
            <a:off x="7385050" y="5162550"/>
            <a:ext cx="69850" cy="6985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29"/>
          <p:cNvSpPr>
            <a:spLocks noChangeArrowheads="1"/>
          </p:cNvSpPr>
          <p:nvPr/>
        </p:nvSpPr>
        <p:spPr bwMode="auto">
          <a:xfrm>
            <a:off x="7537450" y="5314950"/>
            <a:ext cx="69850" cy="6985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41"/>
          <p:cNvSpPr>
            <a:spLocks noChangeShapeType="1"/>
          </p:cNvSpPr>
          <p:nvPr/>
        </p:nvSpPr>
        <p:spPr bwMode="auto">
          <a:xfrm>
            <a:off x="7524750" y="3049589"/>
            <a:ext cx="0" cy="2889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" name="Line 43"/>
          <p:cNvSpPr>
            <a:spLocks noChangeShapeType="1"/>
          </p:cNvSpPr>
          <p:nvPr/>
        </p:nvSpPr>
        <p:spPr bwMode="auto">
          <a:xfrm>
            <a:off x="1547813" y="3049589"/>
            <a:ext cx="0" cy="2889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" name="Line 44"/>
          <p:cNvSpPr>
            <a:spLocks noChangeShapeType="1"/>
          </p:cNvSpPr>
          <p:nvPr/>
        </p:nvSpPr>
        <p:spPr bwMode="auto">
          <a:xfrm>
            <a:off x="4572000" y="3378200"/>
            <a:ext cx="0" cy="2889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38" name="Picture 51"/>
          <p:cNvPicPr>
            <a:picLocks noChangeAspect="1" noChangeArrowheads="1"/>
          </p:cNvPicPr>
          <p:nvPr/>
        </p:nvPicPr>
        <p:blipFill>
          <a:blip r:embed="rId6" cstate="print">
            <a:lum bright="12000"/>
          </a:blip>
          <a:srcRect l="52520" t="28817" r="27608" b="39565"/>
          <a:stretch>
            <a:fillRect/>
          </a:stretch>
        </p:blipFill>
        <p:spPr bwMode="auto">
          <a:xfrm>
            <a:off x="1524000" y="4468813"/>
            <a:ext cx="1276350" cy="126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52"/>
          <p:cNvPicPr>
            <a:picLocks noChangeAspect="1" noChangeArrowheads="1"/>
          </p:cNvPicPr>
          <p:nvPr/>
        </p:nvPicPr>
        <p:blipFill>
          <a:blip r:embed="rId7" cstate="print">
            <a:lum bright="12000"/>
          </a:blip>
          <a:srcRect l="52490" t="28911" r="27585" b="39780"/>
          <a:stretch>
            <a:fillRect/>
          </a:stretch>
        </p:blipFill>
        <p:spPr bwMode="auto">
          <a:xfrm>
            <a:off x="4519613" y="4397375"/>
            <a:ext cx="1327149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53"/>
          <p:cNvPicPr>
            <a:picLocks noChangeAspect="1" noChangeArrowheads="1"/>
          </p:cNvPicPr>
          <p:nvPr/>
        </p:nvPicPr>
        <p:blipFill>
          <a:blip r:embed="rId8" cstate="print">
            <a:lum bright="12000"/>
          </a:blip>
          <a:srcRect l="52561" t="28797" r="27631" b="39420"/>
          <a:stretch>
            <a:fillRect/>
          </a:stretch>
        </p:blipFill>
        <p:spPr bwMode="auto">
          <a:xfrm>
            <a:off x="7743825" y="4445000"/>
            <a:ext cx="1247775" cy="125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Down Arrow 40"/>
          <p:cNvSpPr/>
          <p:nvPr/>
        </p:nvSpPr>
        <p:spPr>
          <a:xfrm>
            <a:off x="1752600" y="3149600"/>
            <a:ext cx="228600" cy="533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4876800" y="3149600"/>
            <a:ext cx="228600" cy="533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7848600" y="3149600"/>
            <a:ext cx="228600" cy="533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32281" y="1223654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4343400" y="12192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q</a:t>
            </a:r>
            <a:r>
              <a:rPr lang="en-US" baseline="-25000" dirty="0" smtClean="0">
                <a:latin typeface="Symbol" pitchFamily="18" charset="2"/>
              </a:rPr>
              <a:t>2</a:t>
            </a:r>
            <a:endParaRPr lang="en-US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7302759" y="122439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q</a:t>
            </a:r>
            <a:r>
              <a:rPr lang="en-US" baseline="-25000" dirty="0" smtClean="0">
                <a:latin typeface="Symbol" pitchFamily="18" charset="2"/>
              </a:rPr>
              <a:t>3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49278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Value of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 determine the value of gathering data prior to actually gathering the data, this value will depend on</a:t>
            </a:r>
          </a:p>
          <a:p>
            <a:pPr marL="0" indent="0">
              <a:buNone/>
            </a:pPr>
            <a:endParaRPr lang="en-US" dirty="0" smtClean="0"/>
          </a:p>
          <a:p>
            <a:pPr marL="461963" indent="0"/>
            <a:r>
              <a:rPr lang="en-US" dirty="0" smtClean="0"/>
              <a:t> The particular decision problem at hand</a:t>
            </a:r>
          </a:p>
          <a:p>
            <a:pPr marL="461963" indent="0"/>
            <a:endParaRPr lang="en-US" dirty="0" smtClean="0"/>
          </a:p>
          <a:p>
            <a:pPr marL="461963" indent="0"/>
            <a:r>
              <a:rPr lang="en-US" dirty="0" smtClean="0"/>
              <a:t> The uncertainty prior to gathering the data</a:t>
            </a:r>
          </a:p>
          <a:p>
            <a:pPr marL="461963" indent="0"/>
            <a:endParaRPr lang="en-US" dirty="0"/>
          </a:p>
          <a:p>
            <a:pPr marL="461963" indent="0"/>
            <a:r>
              <a:rPr lang="en-US" dirty="0"/>
              <a:t> The reliability of the measurement device </a:t>
            </a:r>
            <a:r>
              <a:rPr lang="en-US" dirty="0" smtClean="0"/>
              <a:t>in resolving </a:t>
            </a:r>
            <a:r>
              <a:rPr lang="en-US" dirty="0"/>
              <a:t>spatial variation or key geological drivers</a:t>
            </a:r>
            <a:endParaRPr lang="en-US" dirty="0" smtClean="0"/>
          </a:p>
          <a:p>
            <a:pPr marL="461963" indent="0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Salinity in the groundwater in an area will eliminate the potential of growing crops</a:t>
            </a:r>
          </a:p>
          <a:p>
            <a:endParaRPr lang="en-US" dirty="0" smtClean="0"/>
          </a:p>
          <a:p>
            <a:r>
              <a:rPr lang="en-US" dirty="0" smtClean="0"/>
              <a:t>A threshold is defined on salinity content of water in the subsurface and used to determine whether that area can yield crops </a:t>
            </a:r>
          </a:p>
          <a:p>
            <a:endParaRPr lang="en-US" dirty="0" smtClean="0"/>
          </a:p>
          <a:p>
            <a:r>
              <a:rPr lang="en-US" dirty="0" smtClean="0"/>
              <a:t>That yield gets equated in dollars</a:t>
            </a:r>
          </a:p>
          <a:p>
            <a:endParaRPr lang="en-US" dirty="0" smtClean="0"/>
          </a:p>
          <a:p>
            <a:r>
              <a:rPr lang="en-US" b="1" u="sng" dirty="0" smtClean="0"/>
              <a:t>Most important</a:t>
            </a:r>
            <a:r>
              <a:rPr lang="en-US" dirty="0" smtClean="0"/>
              <a:t>: determining the salinity requires flow simulation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Drill wells and inject water to replenish the groundwater table and drive out the salt water</a:t>
            </a:r>
          </a:p>
          <a:p>
            <a:endParaRPr lang="en-US" dirty="0" smtClean="0"/>
          </a:p>
          <a:p>
            <a:r>
              <a:rPr lang="en-US" dirty="0" smtClean="0"/>
              <a:t>Propose three location for such recharge = three different actions + no recharge</a:t>
            </a:r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886200"/>
            <a:ext cx="2767012" cy="252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7"/>
          <p:cNvSpPr/>
          <p:nvPr/>
        </p:nvSpPr>
        <p:spPr>
          <a:xfrm>
            <a:off x="2819400" y="4267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19400" y="5029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9400" y="5867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71800" y="41148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1800" y="48884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1800" y="58790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3238" y="4648200"/>
            <a:ext cx="3356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which is the best location </a:t>
            </a:r>
          </a:p>
          <a:p>
            <a:pPr algn="ctr"/>
            <a:r>
              <a:rPr lang="en-US" sz="2000" dirty="0" smtClean="0"/>
              <a:t>if we can only afford one well?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44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simulation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6042" y="5562600"/>
            <a:ext cx="781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Flow simulation with the existing pumping wells in this area</a:t>
            </a:r>
          </a:p>
        </p:txBody>
      </p:sp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2" cstate="print"/>
          <a:srcRect l="13884" t="6981" r="8650" b="9666"/>
          <a:stretch>
            <a:fillRect/>
          </a:stretch>
        </p:blipFill>
        <p:spPr bwMode="auto">
          <a:xfrm>
            <a:off x="1752600" y="1523999"/>
            <a:ext cx="4277768" cy="36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5"/>
          <p:cNvPicPr>
            <a:picLocks noChangeAspect="1" noChangeArrowheads="1"/>
          </p:cNvPicPr>
          <p:nvPr/>
        </p:nvPicPr>
        <p:blipFill>
          <a:blip r:embed="rId3" cstate="print"/>
          <a:srcRect l="13884" t="6981" r="8650" b="9666"/>
          <a:stretch>
            <a:fillRect/>
          </a:stretch>
        </p:blipFill>
        <p:spPr bwMode="auto">
          <a:xfrm>
            <a:off x="1752600" y="1523999"/>
            <a:ext cx="4277768" cy="36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6"/>
          <p:cNvPicPr>
            <a:picLocks noChangeAspect="1" noChangeArrowheads="1"/>
          </p:cNvPicPr>
          <p:nvPr/>
        </p:nvPicPr>
        <p:blipFill>
          <a:blip r:embed="rId4" cstate="print"/>
          <a:srcRect l="13884" t="6981" r="8650" b="9666"/>
          <a:stretch>
            <a:fillRect/>
          </a:stretch>
        </p:blipFill>
        <p:spPr bwMode="auto">
          <a:xfrm>
            <a:off x="1751012" y="1525587"/>
            <a:ext cx="4277767" cy="36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7"/>
          <p:cNvPicPr>
            <a:picLocks noChangeAspect="1" noChangeArrowheads="1"/>
          </p:cNvPicPr>
          <p:nvPr/>
        </p:nvPicPr>
        <p:blipFill>
          <a:blip r:embed="rId5" cstate="print"/>
          <a:srcRect l="13884" t="6981" r="8650" b="9666"/>
          <a:stretch>
            <a:fillRect/>
          </a:stretch>
        </p:blipFill>
        <p:spPr bwMode="auto">
          <a:xfrm>
            <a:off x="1751012" y="1525587"/>
            <a:ext cx="4277767" cy="36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3"/>
          <p:cNvPicPr>
            <a:picLocks noChangeAspect="1" noChangeArrowheads="1"/>
          </p:cNvPicPr>
          <p:nvPr/>
        </p:nvPicPr>
        <p:blipFill>
          <a:blip r:embed="rId6" cstate="print"/>
          <a:srcRect l="13884" t="6981" r="8650" b="9666"/>
          <a:stretch>
            <a:fillRect/>
          </a:stretch>
        </p:blipFill>
        <p:spPr bwMode="auto">
          <a:xfrm>
            <a:off x="1751012" y="1525587"/>
            <a:ext cx="4277767" cy="36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7" cstate="print"/>
          <a:srcRect l="13849" t="6961" r="8598" b="9721"/>
          <a:stretch>
            <a:fillRect/>
          </a:stretch>
        </p:blipFill>
        <p:spPr>
          <a:xfrm>
            <a:off x="1756064" y="1523999"/>
            <a:ext cx="4279749" cy="3657600"/>
          </a:xfrm>
          <a:prstGeom prst="rect">
            <a:avLst/>
          </a:prstGeom>
          <a:noFill/>
          <a:ln/>
        </p:spPr>
      </p:pic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6324600" y="3962400"/>
            <a:ext cx="1295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/>
              <a:t>salinity</a:t>
            </a:r>
            <a:endParaRPr lang="en-US" sz="1600" dirty="0"/>
          </a:p>
        </p:txBody>
      </p:sp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8" cstate="print"/>
          <a:srcRect l="47144" t="31999" r="44286" b="34477"/>
          <a:stretch>
            <a:fillRect/>
          </a:stretch>
        </p:blipFill>
        <p:spPr bwMode="auto">
          <a:xfrm>
            <a:off x="6400800" y="2438400"/>
            <a:ext cx="62388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3217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without data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26152"/>
            <a:ext cx="7239000" cy="557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6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data: airborne 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3118079" cy="200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05061"/>
            <a:ext cx="4343400" cy="3474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018309" y="56388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Electrical resistivity is an indicator of clay-content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5178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Important : the data does not measure the “outcome of a decision”</a:t>
            </a:r>
          </a:p>
          <a:p>
            <a:endParaRPr lang="en-US" dirty="0" smtClean="0"/>
          </a:p>
          <a:p>
            <a:r>
              <a:rPr lang="en-US" dirty="0" smtClean="0"/>
              <a:t>The data measures an uncertain property of the Earth, in this case the uncertain parameter </a:t>
            </a:r>
            <a:r>
              <a:rPr lang="en-US" b="1" dirty="0" smtClean="0">
                <a:latin typeface="Symbol" pitchFamily="18" charset="2"/>
              </a:rPr>
              <a:t>Q, </a:t>
            </a:r>
            <a:r>
              <a:rPr lang="en-US" dirty="0" smtClean="0"/>
              <a:t>that will impact the outcome of a decision</a:t>
            </a:r>
            <a:endParaRPr lang="en-US" b="1" dirty="0" smtClean="0">
              <a:latin typeface="Symbol" pitchFamily="18" charset="2"/>
            </a:endParaRPr>
          </a:p>
          <a:p>
            <a:endParaRPr lang="en-US" b="1" dirty="0" smtClean="0">
              <a:latin typeface="Symbol" pitchFamily="18" charset="2"/>
            </a:endParaRPr>
          </a:p>
          <a:p>
            <a:r>
              <a:rPr lang="en-US" b="1" dirty="0" smtClean="0"/>
              <a:t>How reliable is the data in determining this parameter → reliability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27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Recall: reliability =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this case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2133600" y="2223551"/>
          <a:ext cx="4274477" cy="46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2" name="Equation" r:id="rId3" imgW="1765080" imgH="190440" progId="Equation.DSMT4">
                  <p:embed/>
                </p:oleObj>
              </mc:Choice>
              <mc:Fallback>
                <p:oleObj name="Equation" r:id="rId3" imgW="17650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23551"/>
                        <a:ext cx="4274477" cy="462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1219200" y="4267200"/>
          <a:ext cx="7472361" cy="46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Equation" r:id="rId5" imgW="3085920" imgH="190440" progId="Equation.DSMT4">
                  <p:embed/>
                </p:oleObj>
              </mc:Choice>
              <mc:Fallback>
                <p:oleObj name="Equation" r:id="rId5" imgW="308592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267200"/>
                        <a:ext cx="7472361" cy="462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53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 1: generate Earth models by varying </a:t>
            </a:r>
            <a:r>
              <a:rPr lang="en-US" dirty="0" smtClean="0">
                <a:latin typeface="Symbol" pitchFamily="18" charset="2"/>
              </a:rPr>
              <a:t>Q </a:t>
            </a:r>
            <a:r>
              <a:rPr lang="en-US" dirty="0" smtClean="0"/>
              <a:t>(see above)</a:t>
            </a:r>
            <a:endParaRPr lang="en-US" dirty="0" smtClean="0">
              <a:latin typeface="Symbol" pitchFamily="18" charset="2"/>
            </a:endParaRPr>
          </a:p>
          <a:p>
            <a:endParaRPr lang="en-US" dirty="0" smtClean="0"/>
          </a:p>
          <a:p>
            <a:r>
              <a:rPr lang="en-US" dirty="0" smtClean="0"/>
              <a:t>Step 2: on each Earth model, forward simulate the data</a:t>
            </a:r>
          </a:p>
          <a:p>
            <a:endParaRPr lang="en-US" dirty="0" smtClean="0"/>
          </a:p>
          <a:p>
            <a:r>
              <a:rPr lang="en-US" dirty="0" smtClean="0"/>
              <a:t>Step 3: on each forward simulation, interpret the data in terms of </a:t>
            </a:r>
            <a:r>
              <a:rPr lang="en-US" dirty="0" smtClean="0">
                <a:latin typeface="Symbol" pitchFamily="18" charset="2"/>
              </a:rPr>
              <a:t>Q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4: compare that interpreted </a:t>
            </a:r>
            <a:r>
              <a:rPr lang="en-US" dirty="0" smtClean="0">
                <a:latin typeface="Symbol" pitchFamily="18" charset="2"/>
              </a:rPr>
              <a:t>Q </a:t>
            </a:r>
            <a:r>
              <a:rPr lang="en-US" dirty="0" smtClean="0"/>
              <a:t>with the original 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 of step 1, namely: do you get a match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pic>
        <p:nvPicPr>
          <p:cNvPr id="4" name="Picture 2" descr="M49_res"/>
          <p:cNvPicPr>
            <a:picLocks noChangeAspect="1" noChangeArrowheads="1"/>
          </p:cNvPicPr>
          <p:nvPr/>
        </p:nvPicPr>
        <p:blipFill>
          <a:blip r:embed="rId2" cstate="print"/>
          <a:srcRect l="27081" t="24393" r="27385" b="24567"/>
          <a:stretch>
            <a:fillRect/>
          </a:stretch>
        </p:blipFill>
        <p:spPr bwMode="auto">
          <a:xfrm>
            <a:off x="5809129" y="1905000"/>
            <a:ext cx="280147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 l="63289" t="25003" r="3094" b="30254"/>
          <a:stretch>
            <a:fillRect/>
          </a:stretch>
        </p:blipFill>
        <p:spPr bwMode="auto">
          <a:xfrm>
            <a:off x="1066800" y="1828800"/>
            <a:ext cx="29031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4191000" y="3048000"/>
            <a:ext cx="1143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52600" y="1600200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Earth model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61529" y="1600200"/>
            <a:ext cx="245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Forward simulated data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743200"/>
            <a:ext cx="1999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Geophysics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Forward simulation</a:t>
            </a:r>
            <a:endParaRPr lang="en-US" dirty="0"/>
          </a:p>
        </p:txBody>
      </p:sp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4" cstate="print"/>
          <a:srcRect l="61971" t="27756" r="11922" b="37500"/>
          <a:stretch>
            <a:fillRect/>
          </a:stretch>
        </p:blipFill>
        <p:spPr bwMode="auto">
          <a:xfrm>
            <a:off x="838200" y="4876800"/>
            <a:ext cx="1436688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1125538" y="4957762"/>
            <a:ext cx="1257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- 45º 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1387475" y="5891212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0º </a:t>
            </a: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1125538" y="5475287"/>
            <a:ext cx="1257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- 45º 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 rot="16200000">
            <a:off x="-219074" y="5338762"/>
            <a:ext cx="1676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Northwest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0963" y="454501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ymbol" pitchFamily="18" charset="2"/>
              </a:rPr>
              <a:t>q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sp>
        <p:nvSpPr>
          <p:cNvPr id="16" name="Freeform 15"/>
          <p:cNvSpPr/>
          <p:nvPr/>
        </p:nvSpPr>
        <p:spPr>
          <a:xfrm>
            <a:off x="2457974" y="4779628"/>
            <a:ext cx="906011" cy="746620"/>
          </a:xfrm>
          <a:custGeom>
            <a:avLst/>
            <a:gdLst>
              <a:gd name="connsiteX0" fmla="*/ 0 w 906011"/>
              <a:gd name="connsiteY0" fmla="*/ 746620 h 746620"/>
              <a:gd name="connsiteX1" fmla="*/ 662731 w 906011"/>
              <a:gd name="connsiteY1" fmla="*/ 503339 h 746620"/>
              <a:gd name="connsiteX2" fmla="*/ 906011 w 906011"/>
              <a:gd name="connsiteY2" fmla="*/ 0 h 74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011" h="746620">
                <a:moveTo>
                  <a:pt x="0" y="746620"/>
                </a:moveTo>
                <a:cubicBezTo>
                  <a:pt x="255864" y="687198"/>
                  <a:pt x="511729" y="627776"/>
                  <a:pt x="662731" y="503339"/>
                </a:cubicBezTo>
                <a:cubicBezTo>
                  <a:pt x="813733" y="378902"/>
                  <a:pt x="859872" y="189451"/>
                  <a:pt x="906011" y="0"/>
                </a:cubicBez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pic>
        <p:nvPicPr>
          <p:cNvPr id="3" name="Picture 2" descr="M49_res"/>
          <p:cNvPicPr>
            <a:picLocks noChangeAspect="1" noChangeArrowheads="1"/>
          </p:cNvPicPr>
          <p:nvPr/>
        </p:nvPicPr>
        <p:blipFill>
          <a:blip r:embed="rId2" cstate="print"/>
          <a:srcRect l="27081" t="24393" r="27385" b="24567"/>
          <a:stretch>
            <a:fillRect/>
          </a:stretch>
        </p:blipFill>
        <p:spPr bwMode="auto">
          <a:xfrm>
            <a:off x="838200" y="2209800"/>
            <a:ext cx="280147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90600" y="1905000"/>
            <a:ext cx="245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Forward simulated data</a:t>
            </a: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4114800"/>
            <a:ext cx="365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4114800" y="3285530"/>
            <a:ext cx="1447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14800" y="3048000"/>
            <a:ext cx="1549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Make an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 interpretation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3124200"/>
            <a:ext cx="365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18834288">
            <a:off x="2057400" y="2514600"/>
            <a:ext cx="762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8834288">
            <a:off x="1974213" y="3428192"/>
            <a:ext cx="762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057400" y="4343400"/>
            <a:ext cx="7620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 cstate="print"/>
          <a:srcRect l="61971" t="27756" r="11922" b="37500"/>
          <a:stretch>
            <a:fillRect/>
          </a:stretch>
        </p:blipFill>
        <p:spPr bwMode="auto">
          <a:xfrm>
            <a:off x="6248400" y="2514600"/>
            <a:ext cx="1436688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6535738" y="2595562"/>
            <a:ext cx="1257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- 45º 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6797675" y="3529012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0º 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6535738" y="3113087"/>
            <a:ext cx="1257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- 45º </a:t>
            </a:r>
          </a:p>
        </p:txBody>
      </p:sp>
      <p:sp>
        <p:nvSpPr>
          <p:cNvPr id="19" name="Text Box 38"/>
          <p:cNvSpPr txBox="1">
            <a:spLocks noChangeArrowheads="1"/>
          </p:cNvSpPr>
          <p:nvPr/>
        </p:nvSpPr>
        <p:spPr bwMode="auto">
          <a:xfrm rot="16200000">
            <a:off x="5191126" y="2976562"/>
            <a:ext cx="1676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Northwest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1163" y="218281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5562600" y="4495800"/>
            <a:ext cx="287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Did you get back </a:t>
            </a:r>
            <a:r>
              <a:rPr lang="en-US" sz="2400" b="1" dirty="0" smtClean="0">
                <a:latin typeface="Symbol" pitchFamily="18" charset="2"/>
              </a:rPr>
              <a:t>q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5404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generic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Decision to make about an opportunity, alternatives D</a:t>
            </a:r>
            <a:r>
              <a:rPr lang="en-US" baseline="-25000" dirty="0" smtClean="0"/>
              <a:t>1</a:t>
            </a:r>
            <a:r>
              <a:rPr lang="en-US" dirty="0" smtClean="0"/>
              <a:t> (go ahead) or D</a:t>
            </a:r>
            <a:r>
              <a:rPr lang="en-US" baseline="-25000" dirty="0" smtClean="0"/>
              <a:t>2</a:t>
            </a:r>
            <a:r>
              <a:rPr lang="en-US" dirty="0" smtClean="0"/>
              <a:t> (walk)</a:t>
            </a:r>
          </a:p>
          <a:p>
            <a:endParaRPr lang="en-US" dirty="0" smtClean="0"/>
          </a:p>
          <a:p>
            <a:r>
              <a:rPr lang="en-US" dirty="0" smtClean="0"/>
              <a:t>Uncertain event A, possibilities a</a:t>
            </a:r>
            <a:r>
              <a:rPr lang="en-US" baseline="-25000" dirty="0" smtClean="0"/>
              <a:t>1</a:t>
            </a:r>
            <a:r>
              <a:rPr lang="en-US" dirty="0" smtClean="0"/>
              <a:t> and a</a:t>
            </a:r>
            <a:r>
              <a:rPr lang="en-US" baseline="-25000" dirty="0" smtClean="0"/>
              <a:t>2</a:t>
            </a:r>
            <a:r>
              <a:rPr lang="en-US" dirty="0" smtClean="0"/>
              <a:t> influence outcome in case we decide to go ahead</a:t>
            </a:r>
          </a:p>
          <a:p>
            <a:endParaRPr lang="en-US" dirty="0" smtClean="0"/>
          </a:p>
          <a:p>
            <a:r>
              <a:rPr lang="en-US" dirty="0" smtClean="0"/>
              <a:t>Do we decide between D</a:t>
            </a:r>
            <a:r>
              <a:rPr lang="en-US" baseline="-25000" dirty="0" smtClean="0"/>
              <a:t>1</a:t>
            </a:r>
            <a:r>
              <a:rPr lang="en-US" dirty="0" smtClean="0"/>
              <a:t> and D</a:t>
            </a:r>
            <a:r>
              <a:rPr lang="en-US" baseline="-25000" dirty="0" smtClean="0"/>
              <a:t>2</a:t>
            </a:r>
            <a:r>
              <a:rPr lang="en-US" dirty="0" smtClean="0"/>
              <a:t> or do we take more data B, whose outcome is uncertain</a:t>
            </a:r>
          </a:p>
          <a:p>
            <a:endParaRPr lang="en-US" dirty="0" smtClean="0"/>
          </a:p>
          <a:p>
            <a:r>
              <a:rPr lang="en-US" dirty="0" smtClean="0"/>
              <a:t>Two possible outcomes for data: b</a:t>
            </a:r>
            <a:r>
              <a:rPr lang="en-US" baseline="-25000" dirty="0" smtClean="0"/>
              <a:t>1</a:t>
            </a:r>
            <a:r>
              <a:rPr lang="en-US" dirty="0" smtClean="0"/>
              <a:t> and b</a:t>
            </a:r>
            <a:r>
              <a:rPr lang="en-US" baseline="-25000" dirty="0" smtClean="0"/>
              <a:t>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5899150" cy="500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722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220075" cy="277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0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95400" y="1143000"/>
            <a:ext cx="6934200" cy="5486400"/>
            <a:chOff x="1143000" y="762000"/>
            <a:chExt cx="6934200" cy="5486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5833" t="37778" r="16250" b="8889"/>
            <a:stretch>
              <a:fillRect/>
            </a:stretch>
          </p:blipFill>
          <p:spPr bwMode="auto">
            <a:xfrm>
              <a:off x="1143000" y="762000"/>
              <a:ext cx="6934200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048000" y="4191000"/>
              <a:ext cx="309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21611" y="3077285"/>
              <a:ext cx="426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05200" y="5008116"/>
              <a:ext cx="426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4050" y="2843213"/>
              <a:ext cx="317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7863" y="4752975"/>
              <a:ext cx="317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19800" y="2286000"/>
              <a:ext cx="7825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A1|B1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19800" y="3048000"/>
              <a:ext cx="7825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A2|B1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19800" y="4191000"/>
              <a:ext cx="7825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A1|B2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19800" y="4953000"/>
              <a:ext cx="7825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A2|B2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34200" y="25146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34200" y="4355068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34200" y="32004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34200" y="5117068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25186" y="1376363"/>
              <a:ext cx="317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81375" y="804863"/>
              <a:ext cx="4122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29000" y="1571625"/>
              <a:ext cx="4122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63423" y="9906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63423" y="16764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94355" y="1219200"/>
              <a:ext cx="9204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P(A=a1)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94355" y="1981200"/>
              <a:ext cx="9204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P(A=a2)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Freeform 25"/>
          <p:cNvSpPr/>
          <p:nvPr/>
        </p:nvSpPr>
        <p:spPr>
          <a:xfrm>
            <a:off x="606103" y="1982598"/>
            <a:ext cx="8473581" cy="4848837"/>
          </a:xfrm>
          <a:custGeom>
            <a:avLst/>
            <a:gdLst>
              <a:gd name="connsiteX0" fmla="*/ 808139 w 8461696"/>
              <a:gd name="connsiteY0" fmla="*/ 936771 h 4848837"/>
              <a:gd name="connsiteX1" fmla="*/ 942363 w 8461696"/>
              <a:gd name="connsiteY1" fmla="*/ 827714 h 4848837"/>
              <a:gd name="connsiteX2" fmla="*/ 1076587 w 8461696"/>
              <a:gd name="connsiteY2" fmla="*/ 1037439 h 4848837"/>
              <a:gd name="connsiteX3" fmla="*/ 2100044 w 8461696"/>
              <a:gd name="connsiteY3" fmla="*/ 1977006 h 4848837"/>
              <a:gd name="connsiteX4" fmla="*/ 3274503 w 8461696"/>
              <a:gd name="connsiteY4" fmla="*/ 1112940 h 4848837"/>
              <a:gd name="connsiteX5" fmla="*/ 7737446 w 8461696"/>
              <a:gd name="connsiteY5" fmla="*/ 508932 h 4848837"/>
              <a:gd name="connsiteX6" fmla="*/ 7620000 w 8461696"/>
              <a:gd name="connsiteY6" fmla="*/ 4166532 h 4848837"/>
              <a:gd name="connsiteX7" fmla="*/ 4994246 w 8461696"/>
              <a:gd name="connsiteY7" fmla="*/ 4602760 h 4848837"/>
              <a:gd name="connsiteX8" fmla="*/ 2100044 w 8461696"/>
              <a:gd name="connsiteY8" fmla="*/ 4485314 h 4848837"/>
              <a:gd name="connsiteX9" fmla="*/ 212521 w 8461696"/>
              <a:gd name="connsiteY9" fmla="*/ 2522290 h 4848837"/>
              <a:gd name="connsiteX10" fmla="*/ 808139 w 8461696"/>
              <a:gd name="connsiteY10" fmla="*/ 936771 h 4848837"/>
              <a:gd name="connsiteX0" fmla="*/ 765496 w 8473581"/>
              <a:gd name="connsiteY0" fmla="*/ 1065402 h 4848837"/>
              <a:gd name="connsiteX1" fmla="*/ 954248 w 8473581"/>
              <a:gd name="connsiteY1" fmla="*/ 827714 h 4848837"/>
              <a:gd name="connsiteX2" fmla="*/ 1088472 w 8473581"/>
              <a:gd name="connsiteY2" fmla="*/ 1037439 h 4848837"/>
              <a:gd name="connsiteX3" fmla="*/ 2111929 w 8473581"/>
              <a:gd name="connsiteY3" fmla="*/ 1977006 h 4848837"/>
              <a:gd name="connsiteX4" fmla="*/ 3286388 w 8473581"/>
              <a:gd name="connsiteY4" fmla="*/ 1112940 h 4848837"/>
              <a:gd name="connsiteX5" fmla="*/ 7749331 w 8473581"/>
              <a:gd name="connsiteY5" fmla="*/ 508932 h 4848837"/>
              <a:gd name="connsiteX6" fmla="*/ 7631885 w 8473581"/>
              <a:gd name="connsiteY6" fmla="*/ 4166532 h 4848837"/>
              <a:gd name="connsiteX7" fmla="*/ 5006131 w 8473581"/>
              <a:gd name="connsiteY7" fmla="*/ 4602760 h 4848837"/>
              <a:gd name="connsiteX8" fmla="*/ 2111929 w 8473581"/>
              <a:gd name="connsiteY8" fmla="*/ 4485314 h 4848837"/>
              <a:gd name="connsiteX9" fmla="*/ 224406 w 8473581"/>
              <a:gd name="connsiteY9" fmla="*/ 2522290 h 4848837"/>
              <a:gd name="connsiteX10" fmla="*/ 765496 w 8473581"/>
              <a:gd name="connsiteY10" fmla="*/ 1065402 h 484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73581" h="4848837">
                <a:moveTo>
                  <a:pt x="765496" y="1065402"/>
                </a:moveTo>
                <a:cubicBezTo>
                  <a:pt x="887136" y="782973"/>
                  <a:pt x="900419" y="832375"/>
                  <a:pt x="954248" y="827714"/>
                </a:cubicBezTo>
                <a:cubicBezTo>
                  <a:pt x="1008077" y="823054"/>
                  <a:pt x="895525" y="845890"/>
                  <a:pt x="1088472" y="1037439"/>
                </a:cubicBezTo>
                <a:cubicBezTo>
                  <a:pt x="1281419" y="1228988"/>
                  <a:pt x="1745610" y="1964423"/>
                  <a:pt x="2111929" y="1977006"/>
                </a:cubicBezTo>
                <a:cubicBezTo>
                  <a:pt x="2478248" y="1989590"/>
                  <a:pt x="2346821" y="1357619"/>
                  <a:pt x="3286388" y="1112940"/>
                </a:cubicBezTo>
                <a:cubicBezTo>
                  <a:pt x="4225955" y="868261"/>
                  <a:pt x="7025082" y="0"/>
                  <a:pt x="7749331" y="508932"/>
                </a:cubicBezTo>
                <a:cubicBezTo>
                  <a:pt x="8473581" y="1017864"/>
                  <a:pt x="8089085" y="3484227"/>
                  <a:pt x="7631885" y="4166532"/>
                </a:cubicBezTo>
                <a:cubicBezTo>
                  <a:pt x="7174685" y="4848837"/>
                  <a:pt x="5926124" y="4549630"/>
                  <a:pt x="5006131" y="4602760"/>
                </a:cubicBezTo>
                <a:cubicBezTo>
                  <a:pt x="4086138" y="4655890"/>
                  <a:pt x="2908883" y="4832059"/>
                  <a:pt x="2111929" y="4485314"/>
                </a:cubicBezTo>
                <a:cubicBezTo>
                  <a:pt x="1314975" y="4138569"/>
                  <a:pt x="448812" y="3092275"/>
                  <a:pt x="224406" y="2522290"/>
                </a:cubicBezTo>
                <a:cubicBezTo>
                  <a:pt x="0" y="1952305"/>
                  <a:pt x="643856" y="1347831"/>
                  <a:pt x="765496" y="1065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with data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95400" y="1143000"/>
            <a:ext cx="6934200" cy="5486400"/>
            <a:chOff x="1143000" y="762000"/>
            <a:chExt cx="6934200" cy="54864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5833" t="37778" r="16250" b="8889"/>
            <a:stretch>
              <a:fillRect/>
            </a:stretch>
          </p:blipFill>
          <p:spPr bwMode="auto">
            <a:xfrm>
              <a:off x="1143000" y="762000"/>
              <a:ext cx="6934200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3048000" y="4191000"/>
              <a:ext cx="309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76600" y="3077285"/>
              <a:ext cx="6639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B=b1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60189" y="5008116"/>
              <a:ext cx="6639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B=b2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34050" y="2843213"/>
              <a:ext cx="317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7863" y="4752975"/>
              <a:ext cx="317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19800" y="2286000"/>
              <a:ext cx="10054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A=a1|b1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19800" y="3048000"/>
              <a:ext cx="10054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A=a2|b1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19800" y="4191000"/>
              <a:ext cx="1008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A=a1|b2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19800" y="4953000"/>
              <a:ext cx="1008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A=a2|b2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34200" y="25146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34200" y="4355068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34200" y="32004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34200" y="5117068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25186" y="1376363"/>
              <a:ext cx="317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81375" y="804863"/>
              <a:ext cx="4122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29000" y="1571625"/>
              <a:ext cx="4122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63423" y="9906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63423" y="1676400"/>
              <a:ext cx="965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NPV(a2)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1219200"/>
              <a:ext cx="9204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P(A=a1)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1981200"/>
              <a:ext cx="9204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P(A=a2)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reliability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524000"/>
            <a:ext cx="80548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Important in determining VOI is determining how well </a:t>
            </a:r>
          </a:p>
          <a:p>
            <a:pPr algn="ctr"/>
            <a:r>
              <a:rPr lang="en-US" sz="2400" dirty="0" smtClean="0"/>
              <a:t>the data source B will resolve the uncertain event A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A reliability is modeled as a conditional distribution of the form</a:t>
            </a:r>
          </a:p>
          <a:p>
            <a:endParaRPr lang="en-US" sz="2400" dirty="0" smtClean="0"/>
          </a:p>
          <a:p>
            <a:pPr algn="ctr"/>
            <a:r>
              <a:rPr lang="en-US" sz="2400" dirty="0" smtClean="0"/>
              <a:t>P(data says | what real world is)</a:t>
            </a:r>
          </a:p>
          <a:p>
            <a:pPr algn="ctr"/>
            <a:endParaRPr lang="en-US" sz="2400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79" y="4114800"/>
            <a:ext cx="6688137" cy="24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reliability </a:t>
            </a:r>
            <a:r>
              <a:rPr lang="en-US" dirty="0" err="1" smtClean="0"/>
              <a:t>vs</a:t>
            </a:r>
            <a:r>
              <a:rPr lang="en-US" dirty="0" smtClean="0"/>
              <a:t> information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981200"/>
            <a:ext cx="874290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 </a:t>
            </a:r>
            <a:r>
              <a:rPr lang="en-US" sz="2400" b="1" dirty="0" smtClean="0"/>
              <a:t>reliability</a:t>
            </a:r>
            <a:r>
              <a:rPr lang="en-US" sz="2400" dirty="0" smtClean="0"/>
              <a:t> is modeled as a conditional distribution of the form</a:t>
            </a:r>
          </a:p>
          <a:p>
            <a:endParaRPr lang="en-US" sz="2400" dirty="0" smtClean="0"/>
          </a:p>
          <a:p>
            <a:pPr algn="ctr"/>
            <a:r>
              <a:rPr lang="en-US" sz="2400" dirty="0" smtClean="0"/>
              <a:t>P(data says | what real world is)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algn="ctr"/>
            <a:r>
              <a:rPr lang="en-US" sz="2400" b="1" dirty="0" smtClean="0"/>
              <a:t>Information content </a:t>
            </a:r>
            <a:r>
              <a:rPr lang="en-US" sz="2400" dirty="0" smtClean="0"/>
              <a:t>of data is a conditional probability of the form</a:t>
            </a:r>
          </a:p>
          <a:p>
            <a:endParaRPr lang="en-US" sz="2400" dirty="0" smtClean="0"/>
          </a:p>
          <a:p>
            <a:pPr algn="ctr"/>
            <a:r>
              <a:rPr lang="en-US" sz="2400" dirty="0" smtClean="0"/>
              <a:t>P(what real world is | data says)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reliability </a:t>
            </a:r>
            <a:r>
              <a:rPr lang="en-US" dirty="0" err="1" smtClean="0"/>
              <a:t>vs</a:t>
            </a:r>
            <a:r>
              <a:rPr lang="en-US" dirty="0" smtClean="0"/>
              <a:t> information content</a:t>
            </a:r>
            <a:endParaRPr 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02" y="1524000"/>
            <a:ext cx="6688137" cy="495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11425</TotalTime>
  <Words>1066</Words>
  <Application>Microsoft Office PowerPoint</Application>
  <PresentationFormat>On-screen Show (4:3)</PresentationFormat>
  <Paragraphs>274</Paragraphs>
  <Slides>41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Equity</vt:lpstr>
      <vt:lpstr>Equation</vt:lpstr>
      <vt:lpstr>Value of Information</vt:lpstr>
      <vt:lpstr>Recall our case study from lecture 1</vt:lpstr>
      <vt:lpstr>Value of information</vt:lpstr>
      <vt:lpstr>Simple generic example</vt:lpstr>
      <vt:lpstr>Decision tree</vt:lpstr>
      <vt:lpstr>Decision tree with data</vt:lpstr>
      <vt:lpstr>Data reliability</vt:lpstr>
      <vt:lpstr>Data reliability vs information content</vt:lpstr>
      <vt:lpstr>Data reliability vs information content</vt:lpstr>
      <vt:lpstr>Bayes’ rule</vt:lpstr>
      <vt:lpstr>Decision tree with data</vt:lpstr>
      <vt:lpstr>Example: decision problem</vt:lpstr>
      <vt:lpstr>Decision with the option to collect data</vt:lpstr>
      <vt:lpstr>Perfect information</vt:lpstr>
      <vt:lpstr>Result</vt:lpstr>
      <vt:lpstr>Imperfect data</vt:lpstr>
      <vt:lpstr>Result</vt:lpstr>
      <vt:lpstr>Spatial value of information problems</vt:lpstr>
      <vt:lpstr>Two components  in modeling spatial uncertainty</vt:lpstr>
      <vt:lpstr>Example case study</vt:lpstr>
      <vt:lpstr>Challenge</vt:lpstr>
      <vt:lpstr>Alternative actions</vt:lpstr>
      <vt:lpstr>Recall</vt:lpstr>
      <vt:lpstr>Recall</vt:lpstr>
      <vt:lpstr>Formalization of VOI</vt:lpstr>
      <vt:lpstr>Formalizing the decision problem</vt:lpstr>
      <vt:lpstr>Formalizing the decision problem</vt:lpstr>
      <vt:lpstr>Formalizing the decision problem</vt:lpstr>
      <vt:lpstr>Case study: modeling uncertainty</vt:lpstr>
      <vt:lpstr>Definition of value</vt:lpstr>
      <vt:lpstr>Alternative actions</vt:lpstr>
      <vt:lpstr>Flow simulation</vt:lpstr>
      <vt:lpstr>Decision tree without data</vt:lpstr>
      <vt:lpstr>The data: airborne TEM</vt:lpstr>
      <vt:lpstr>Purpose of the data</vt:lpstr>
      <vt:lpstr>Reliability</vt:lpstr>
      <vt:lpstr>Reliability calculation</vt:lpstr>
      <vt:lpstr>Step 2</vt:lpstr>
      <vt:lpstr>Step 3</vt:lpstr>
      <vt:lpstr>Workflow</vt:lpstr>
      <vt:lpstr>Step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jcaers</dc:creator>
  <cp:lastModifiedBy>Jef</cp:lastModifiedBy>
  <cp:revision>102</cp:revision>
  <dcterms:created xsi:type="dcterms:W3CDTF">2009-01-21T19:02:06Z</dcterms:created>
  <dcterms:modified xsi:type="dcterms:W3CDTF">2011-03-07T18:44:17Z</dcterms:modified>
</cp:coreProperties>
</file>